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11"/>
  </p:notesMasterIdLst>
  <p:sldIdLst>
    <p:sldId id="439" r:id="rId5"/>
    <p:sldId id="440" r:id="rId6"/>
    <p:sldId id="443" r:id="rId7"/>
    <p:sldId id="441" r:id="rId8"/>
    <p:sldId id="444" r:id="rId9"/>
    <p:sldId id="44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showGuides="1">
      <p:cViewPr varScale="1">
        <p:scale>
          <a:sx n="51" d="100"/>
          <a:sy n="51" d="100"/>
        </p:scale>
        <p:origin x="1256" y="264"/>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08/07/2025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dirty="0">
                <a:latin typeface="ArialMT"/>
              </a:rPr>
              <a:t>Sources: PRA regulatory returns, published accounts and Bank calculations.</a:t>
            </a:r>
          </a:p>
          <a:p>
            <a:pPr algn="l"/>
            <a:r>
              <a:rPr lang="en-GB" sz="1800" b="0" i="0" u="none" strike="noStrike" baseline="0" dirty="0">
                <a:latin typeface="ArialMT"/>
              </a:rPr>
              <a:t>(a) Banks subsequently revised figures for 2024 Q3, after the November FSR was published.</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D14B3-1783-867F-A5C4-6E090E76F7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1CF891-2E96-6AA8-7038-0AE3F79041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E39F0B-E891-387D-FC62-A565097BD190}"/>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Refinitiv Eikon from LSEG, published accounts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Loan margin is calculated as net interest income divided by total lending. Loan margins in this chart are calculated across all currencies. Net interest income is interest income minus interest expense.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Figures before 2019 and after 2024 Q3 exclude Virgin Money UK. Figures before 2006 exclude Standard Chartered.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Consensus estimates are scaled based on analysts’ expectations of loan margins for Barclays, HSBC, Lloyds Banking Group, NatWest Group and Standard Chartered. Purple diamonds are the forecasts for 2025, 2026 and 2027. </a:t>
            </a:r>
          </a:p>
        </p:txBody>
      </p:sp>
      <p:sp>
        <p:nvSpPr>
          <p:cNvPr id="4" name="Slide Number Placeholder 3">
            <a:extLst>
              <a:ext uri="{FF2B5EF4-FFF2-40B4-BE49-F238E27FC236}">
                <a16:creationId xmlns:a16="http://schemas.microsoft.com/office/drawing/2014/main" id="{2E435809-0B24-B2EE-E0DE-F58AF700075E}"/>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632164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SMEs are defined as businesses with annual debit account turnover on the main business account up to £25 million. Large businesses are those with annual debit account turnover on the main business account of over £25 million.</a:t>
            </a: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2997349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35AD5-FAB5-BC7A-80C9-EA99FC70FF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78CC78-986D-1687-C973-B56248E0C7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99F2CC-C8FD-7572-4C9E-20024F2AF1D9}"/>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b="0" i="0" u="none" strike="noStrike" baseline="0" dirty="0">
                <a:latin typeface="ArialMT"/>
              </a:rPr>
              <a:t>Source: Bank of England.</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AE1BB2E9-8B74-06F8-4A7A-A2D6D9F1015B}"/>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1144132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PRA data collection in January 2024, PRA regulatory data,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CET1 data as of December 2023 and exposure data as of January 2024. </a:t>
            </a:r>
            <a:r>
              <a:rPr lang="en-GB" sz="1800">
                <a:effectLst/>
                <a:latin typeface="Arial" panose="020B0604020202020204" pitchFamily="34" charset="0"/>
                <a:ea typeface="Calibri" panose="020F0502020204030204" pitchFamily="34" charset="0"/>
                <a:cs typeface="Calibri" panose="020F0502020204030204" pitchFamily="34" charset="0"/>
              </a:rPr>
              <a:t>Data relate to those banks that participated in the 2024 data collection exercise.</a:t>
            </a: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19696203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normAutofit/>
          </a:bodyPr>
          <a:lstStyle/>
          <a:p>
            <a:r>
              <a:rPr lang="en-GB" dirty="0"/>
              <a:t>Financial Stability Report</a:t>
            </a:r>
            <a:br>
              <a:rPr lang="en-GB" dirty="0"/>
            </a:br>
            <a:r>
              <a:rPr lang="en-GB" dirty="0"/>
              <a:t>July 2025</a:t>
            </a:r>
            <a:r>
              <a:rPr lang="en-GB" sz="1800" b="1" dirty="0">
                <a:solidFill>
                  <a:srgbClr val="12273F"/>
                </a:solidFill>
                <a:effectLst/>
                <a:latin typeface="Century Gothic" panose="020B0502020202020204" pitchFamily="34" charset="0"/>
                <a:ea typeface="MS Gothic" panose="020B0609070205080204" pitchFamily="49" charset="-128"/>
                <a:cs typeface="Calibri" panose="020F0502020204030204" pitchFamily="34" charset="0"/>
              </a:rPr>
              <a:t>ox </a:t>
            </a:r>
            <a:endParaRPr lang="en-GB" sz="1800" b="1" dirty="0">
              <a:solidFill>
                <a:schemeClr val="bg1"/>
              </a:solidFill>
              <a:ea typeface="MS Gothic" panose="020B0609070205080204" pitchFamily="49" charset="-128"/>
              <a:cs typeface="Calibri" panose="020F0502020204030204" pitchFamily="34" charset="0"/>
            </a:endParaRPr>
          </a:p>
          <a:p>
            <a:r>
              <a:rPr lang="en-GB" dirty="0"/>
              <a:t>5: UK banking sector resilience</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189817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26994" cy="52322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Table 5.A: Selected indicators of banking sector resilience</a:t>
            </a:r>
          </a:p>
        </p:txBody>
      </p:sp>
      <p:pic>
        <p:nvPicPr>
          <p:cNvPr id="5" name="Picture 4">
            <a:extLst>
              <a:ext uri="{FF2B5EF4-FFF2-40B4-BE49-F238E27FC236}">
                <a16:creationId xmlns:a16="http://schemas.microsoft.com/office/drawing/2014/main" id="{7C332884-156D-C35A-4AC5-4B91FD6E84E6}"/>
              </a:ext>
            </a:extLst>
          </p:cNvPr>
          <p:cNvPicPr>
            <a:picLocks noChangeAspect="1"/>
          </p:cNvPicPr>
          <p:nvPr/>
        </p:nvPicPr>
        <p:blipFill>
          <a:blip r:embed="rId3"/>
          <a:stretch>
            <a:fillRect/>
          </a:stretch>
        </p:blipFill>
        <p:spPr>
          <a:xfrm>
            <a:off x="3241344" y="1740616"/>
            <a:ext cx="6482759" cy="4982199"/>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0BDD5-2AFA-0264-9470-DDA988F0027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FAD30FD-1D1F-D365-96A6-EB35D921F100}"/>
              </a:ext>
            </a:extLst>
          </p:cNvPr>
          <p:cNvSpPr txBox="1"/>
          <p:nvPr/>
        </p:nvSpPr>
        <p:spPr>
          <a:xfrm>
            <a:off x="732503" y="417177"/>
            <a:ext cx="10726994" cy="1323439"/>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5.1: Major UK banks’ average loan margins are expected to remain close to their long-run average</a:t>
            </a:r>
          </a:p>
          <a:p>
            <a:r>
              <a:rPr lang="en-GB" sz="2400" dirty="0">
                <a:solidFill>
                  <a:srgbClr val="12273F"/>
                </a:solidFill>
                <a:latin typeface="Century Gothic" panose="020B0502020202020204" pitchFamily="34" charset="0"/>
                <a:ea typeface="+mj-ea"/>
                <a:cs typeface="+mj-cs"/>
              </a:rPr>
              <a:t>Average margin on major UK banks’ lending since 2000 </a:t>
            </a:r>
            <a:r>
              <a:rPr lang="en-GB" sz="2400" baseline="30000" dirty="0">
                <a:solidFill>
                  <a:srgbClr val="12273F"/>
                </a:solidFill>
                <a:latin typeface="Century Gothic" panose="020B0502020202020204" pitchFamily="34" charset="0"/>
                <a:ea typeface="+mj-ea"/>
                <a:cs typeface="+mj-cs"/>
              </a:rPr>
              <a:t>(a) (b) (c)</a:t>
            </a:r>
          </a:p>
        </p:txBody>
      </p:sp>
      <p:pic>
        <p:nvPicPr>
          <p:cNvPr id="4" name="Picture 3">
            <a:extLst>
              <a:ext uri="{FF2B5EF4-FFF2-40B4-BE49-F238E27FC236}">
                <a16:creationId xmlns:a16="http://schemas.microsoft.com/office/drawing/2014/main" id="{86D5E8B6-1FA1-12A8-42CC-AC2608AA4189}"/>
              </a:ext>
            </a:extLst>
          </p:cNvPr>
          <p:cNvPicPr>
            <a:picLocks noChangeAspect="1"/>
          </p:cNvPicPr>
          <p:nvPr/>
        </p:nvPicPr>
        <p:blipFill>
          <a:blip r:embed="rId3"/>
          <a:stretch>
            <a:fillRect/>
          </a:stretch>
        </p:blipFill>
        <p:spPr>
          <a:xfrm>
            <a:off x="811062" y="2089430"/>
            <a:ext cx="10569875" cy="4213399"/>
          </a:xfrm>
          <a:prstGeom prst="rect">
            <a:avLst/>
          </a:prstGeom>
        </p:spPr>
      </p:pic>
    </p:spTree>
    <p:extLst>
      <p:ext uri="{BB962C8B-B14F-4D97-AF65-F5344CB8AC3E}">
        <p14:creationId xmlns:p14="http://schemas.microsoft.com/office/powerpoint/2010/main" val="3392819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26994" cy="193899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5.2: Total lending volumes increased in the first quarter of 2025</a:t>
            </a:r>
          </a:p>
          <a:p>
            <a:r>
              <a:rPr lang="en-GB" sz="2400" dirty="0">
                <a:solidFill>
                  <a:srgbClr val="12273F"/>
                </a:solidFill>
                <a:latin typeface="Century Gothic" panose="020B0502020202020204" pitchFamily="34" charset="0"/>
                <a:ea typeface="+mj-ea"/>
                <a:cs typeface="+mj-cs"/>
              </a:rPr>
              <a:t>UK monetary financial institutions’ gross lending to UK households and businesses, seasonally adjusted </a:t>
            </a:r>
            <a:r>
              <a:rPr lang="en-GB" sz="2400" baseline="30000" dirty="0">
                <a:solidFill>
                  <a:srgbClr val="12273F"/>
                </a:solidFill>
                <a:latin typeface="Century Gothic" panose="020B0502020202020204" pitchFamily="34" charset="0"/>
                <a:ea typeface="+mj-ea"/>
                <a:cs typeface="+mj-cs"/>
              </a:rPr>
              <a:t>(a)</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a:extLst>
              <a:ext uri="{FF2B5EF4-FFF2-40B4-BE49-F238E27FC236}">
                <a16:creationId xmlns:a16="http://schemas.microsoft.com/office/drawing/2014/main" id="{18EB7F88-8AC2-D9D0-4077-6CA53FCF7792}"/>
              </a:ext>
            </a:extLst>
          </p:cNvPr>
          <p:cNvPicPr>
            <a:picLocks noChangeAspect="1"/>
          </p:cNvPicPr>
          <p:nvPr/>
        </p:nvPicPr>
        <p:blipFill>
          <a:blip r:embed="rId3"/>
          <a:stretch>
            <a:fillRect/>
          </a:stretch>
        </p:blipFill>
        <p:spPr>
          <a:xfrm>
            <a:off x="1224874" y="2301740"/>
            <a:ext cx="9742252" cy="4298053"/>
          </a:xfrm>
          <a:prstGeom prst="rect">
            <a:avLst/>
          </a:prstGeom>
        </p:spPr>
      </p:pic>
    </p:spTree>
    <p:extLst>
      <p:ext uri="{BB962C8B-B14F-4D97-AF65-F5344CB8AC3E}">
        <p14:creationId xmlns:p14="http://schemas.microsoft.com/office/powerpoint/2010/main" val="2734714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C8130-F2C4-0B5A-AAF2-3B5826FC566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E1833A0-C5C4-2024-BC20-F8819CB577A3}"/>
              </a:ext>
            </a:extLst>
          </p:cNvPr>
          <p:cNvSpPr txBox="1"/>
          <p:nvPr/>
        </p:nvSpPr>
        <p:spPr>
          <a:xfrm>
            <a:off x="732503" y="417177"/>
            <a:ext cx="10726994" cy="954107"/>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Figure 5.1: Stylised illustration of the flow of funds between banks and NBFIs</a:t>
            </a:r>
          </a:p>
        </p:txBody>
      </p:sp>
      <p:pic>
        <p:nvPicPr>
          <p:cNvPr id="5" name="Picture 4" descr="A screenshot of a computer&#10;&#10;AI-generated content may be incorrect.">
            <a:extLst>
              <a:ext uri="{FF2B5EF4-FFF2-40B4-BE49-F238E27FC236}">
                <a16:creationId xmlns:a16="http://schemas.microsoft.com/office/drawing/2014/main" id="{0FFADAE8-9618-E935-6499-71E885F39C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8922" y="1371284"/>
            <a:ext cx="7584186" cy="5099579"/>
          </a:xfrm>
          <a:prstGeom prst="rect">
            <a:avLst/>
          </a:prstGeom>
        </p:spPr>
      </p:pic>
    </p:spTree>
    <p:extLst>
      <p:ext uri="{BB962C8B-B14F-4D97-AF65-F5344CB8AC3E}">
        <p14:creationId xmlns:p14="http://schemas.microsoft.com/office/powerpoint/2010/main" val="4167334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26994" cy="1692771"/>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5.3: Major UK banks have material exposures to NBFI sectors that employ leverage</a:t>
            </a:r>
            <a:br>
              <a:rPr lang="en-GB" dirty="0"/>
            </a:br>
            <a:r>
              <a:rPr lang="en-GB" sz="2400" dirty="0">
                <a:solidFill>
                  <a:srgbClr val="12273F"/>
                </a:solidFill>
                <a:latin typeface="Century Gothic" panose="020B0502020202020204" pitchFamily="34" charset="0"/>
                <a:ea typeface="+mj-ea"/>
                <a:cs typeface="+mj-cs"/>
              </a:rPr>
              <a:t>Banks’ derivatives gross current exposure and gross reverse repo, by counterparty sector </a:t>
            </a:r>
            <a:r>
              <a:rPr lang="en-GB" sz="2400" baseline="30000" dirty="0">
                <a:solidFill>
                  <a:srgbClr val="12273F"/>
                </a:solidFill>
                <a:latin typeface="Century Gothic" panose="020B0502020202020204" pitchFamily="34" charset="0"/>
                <a:ea typeface="+mj-ea"/>
                <a:cs typeface="+mj-cs"/>
              </a:rPr>
              <a:t>(a)</a:t>
            </a:r>
          </a:p>
        </p:txBody>
      </p:sp>
      <p:pic>
        <p:nvPicPr>
          <p:cNvPr id="4" name="Picture 3">
            <a:extLst>
              <a:ext uri="{FF2B5EF4-FFF2-40B4-BE49-F238E27FC236}">
                <a16:creationId xmlns:a16="http://schemas.microsoft.com/office/drawing/2014/main" id="{23636924-6965-5DC1-B9DE-F5D37CC9D3CB}"/>
              </a:ext>
            </a:extLst>
          </p:cNvPr>
          <p:cNvPicPr>
            <a:picLocks noChangeAspect="1"/>
          </p:cNvPicPr>
          <p:nvPr/>
        </p:nvPicPr>
        <p:blipFill>
          <a:blip r:embed="rId3"/>
          <a:stretch>
            <a:fillRect/>
          </a:stretch>
        </p:blipFill>
        <p:spPr>
          <a:xfrm>
            <a:off x="1809655" y="2109948"/>
            <a:ext cx="7933059" cy="4341105"/>
          </a:xfrm>
          <a:prstGeom prst="rect">
            <a:avLst/>
          </a:prstGeom>
        </p:spPr>
      </p:pic>
    </p:spTree>
    <p:extLst>
      <p:ext uri="{BB962C8B-B14F-4D97-AF65-F5344CB8AC3E}">
        <p14:creationId xmlns:p14="http://schemas.microsoft.com/office/powerpoint/2010/main" val="3582834449"/>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3.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17</TotalTime>
  <Words>403</Words>
  <Application>Microsoft Office PowerPoint</Application>
  <PresentationFormat>Widescreen</PresentationFormat>
  <Paragraphs>22</Paragraphs>
  <Slides>6</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MS Gothic</vt:lpstr>
      <vt:lpstr>Arial</vt:lpstr>
      <vt:lpstr>ArialMT</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Horton, Rebecca</cp:lastModifiedBy>
  <cp:revision>6</cp:revision>
  <dcterms:created xsi:type="dcterms:W3CDTF">2025-07-08T14:06:27Z</dcterms:created>
  <dcterms:modified xsi:type="dcterms:W3CDTF">2025-07-08T18:26:56Z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2025-07-08T14:09:39Z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f22b96da-fd17-4196-88c3-42f8113c1235</vt:lpwstr>
  </property>
  <property fmtid="{D5CDD505-2E9C-101B-9397-08002B2CF9AE}" pid="9" name="MSIP_Label_7020817f-35a1-46f5-8886-e0d7225f8c08_ContentBits">
    <vt:lpwstr>5</vt:lpwstr>
  </property>
</Properties>
</file>